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74" r:id="rId3"/>
    <p:sldId id="262" r:id="rId4"/>
    <p:sldId id="275" r:id="rId5"/>
    <p:sldId id="259" r:id="rId6"/>
    <p:sldId id="279" r:id="rId7"/>
    <p:sldId id="277" r:id="rId8"/>
    <p:sldId id="268" r:id="rId9"/>
    <p:sldId id="269" r:id="rId10"/>
    <p:sldId id="270" r:id="rId11"/>
    <p:sldId id="271" r:id="rId12"/>
    <p:sldId id="272" r:id="rId13"/>
    <p:sldId id="273" r:id="rId14"/>
    <p:sldId id="278"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F8FC"/>
    <a:srgbClr val="48F2FA"/>
    <a:srgbClr val="33C4CB"/>
    <a:srgbClr val="66FF33"/>
    <a:srgbClr val="A4E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59" d="100"/>
          <a:sy n="59" d="100"/>
        </p:scale>
        <p:origin x="10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41CB0-B71D-4A55-804E-7349D51B3860}"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DC8A4-D806-4A11-98B1-96C323976420}" type="slidenum">
              <a:rPr lang="en-US" smtClean="0"/>
              <a:t>‹#›</a:t>
            </a:fld>
            <a:endParaRPr lang="en-US"/>
          </a:p>
        </p:txBody>
      </p:sp>
    </p:spTree>
    <p:extLst>
      <p:ext uri="{BB962C8B-B14F-4D97-AF65-F5344CB8AC3E}">
        <p14:creationId xmlns:p14="http://schemas.microsoft.com/office/powerpoint/2010/main" val="366789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ailyinfographic.com/netflix-vs-redbo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ailyinfographic.com/bitcoin-vs-gold-infographic"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ailyinfographic.com/netflix-vs-redbo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ailyinfographic.com/bitcoin-vs-gold-infographi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Netflix link: </a:t>
            </a:r>
            <a:r>
              <a:rPr lang="en-US" dirty="0">
                <a:hlinkClick r:id="rId3"/>
              </a:rPr>
              <a:t>http://www.dailyinfographic.com/netflix-vs-redbox</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Bitcoin link: </a:t>
            </a:r>
            <a:r>
              <a:rPr lang="en-US" dirty="0">
                <a:hlinkClick r:id="rId4"/>
              </a:rPr>
              <a:t>http://www.dailyinfographic.com/bitcoin-vs-gold-infographic</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2DC8A4-D806-4A11-98B1-96C323976420}" type="slidenum">
              <a:rPr lang="en-US" smtClean="0"/>
              <a:t>5</a:t>
            </a:fld>
            <a:endParaRPr lang="en-US"/>
          </a:p>
        </p:txBody>
      </p:sp>
    </p:spTree>
    <p:extLst>
      <p:ext uri="{BB962C8B-B14F-4D97-AF65-F5344CB8AC3E}">
        <p14:creationId xmlns:p14="http://schemas.microsoft.com/office/powerpoint/2010/main" val="20899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Netflix link: </a:t>
            </a:r>
            <a:r>
              <a:rPr lang="en-US" dirty="0">
                <a:hlinkClick r:id="rId3"/>
              </a:rPr>
              <a:t>http://www.dailyinfographic.com/netflix-vs-redbox</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Bitcoin link: </a:t>
            </a:r>
            <a:r>
              <a:rPr lang="en-US" dirty="0">
                <a:hlinkClick r:id="rId4"/>
              </a:rPr>
              <a:t>http://www.dailyinfographic.com/bitcoin-vs-gold-infographic</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2DC8A4-D806-4A11-98B1-96C323976420}" type="slidenum">
              <a:rPr lang="en-US" smtClean="0"/>
              <a:t>6</a:t>
            </a:fld>
            <a:endParaRPr lang="en-US"/>
          </a:p>
        </p:txBody>
      </p:sp>
    </p:spTree>
    <p:extLst>
      <p:ext uri="{BB962C8B-B14F-4D97-AF65-F5344CB8AC3E}">
        <p14:creationId xmlns:p14="http://schemas.microsoft.com/office/powerpoint/2010/main" val="1249586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630E89-CBEA-4405-928A-4DD76A28B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187810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30E89-CBEA-4405-928A-4DD76A28B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236940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30E89-CBEA-4405-928A-4DD76A28B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129998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30E89-CBEA-4405-928A-4DD76A28B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186363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30E89-CBEA-4405-928A-4DD76A28B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304662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30E89-CBEA-4405-928A-4DD76A28B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341466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630E89-CBEA-4405-928A-4DD76A28B54F}"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223086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630E89-CBEA-4405-928A-4DD76A28B54F}"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365717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30E89-CBEA-4405-928A-4DD76A28B54F}"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164601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630E89-CBEA-4405-928A-4DD76A28B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88123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630E89-CBEA-4405-928A-4DD76A28B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49587-881F-4F44-B05C-66D992636F21}" type="slidenum">
              <a:rPr lang="en-US" smtClean="0"/>
              <a:t>‹#›</a:t>
            </a:fld>
            <a:endParaRPr lang="en-US"/>
          </a:p>
        </p:txBody>
      </p:sp>
    </p:spTree>
    <p:extLst>
      <p:ext uri="{BB962C8B-B14F-4D97-AF65-F5344CB8AC3E}">
        <p14:creationId xmlns:p14="http://schemas.microsoft.com/office/powerpoint/2010/main" val="81475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C4CB"/>
            </a:gs>
            <a:gs pos="100000">
              <a:schemeClr val="bg2">
                <a:shade val="98000"/>
                <a:satMod val="120000"/>
                <a:lumMod val="98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30E89-CBEA-4405-928A-4DD76A28B54F}"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49587-881F-4F44-B05C-66D992636F21}" type="slidenum">
              <a:rPr lang="en-US" smtClean="0"/>
              <a:t>‹#›</a:t>
            </a:fld>
            <a:endParaRPr lang="en-US"/>
          </a:p>
        </p:txBody>
      </p:sp>
    </p:spTree>
    <p:extLst>
      <p:ext uri="{BB962C8B-B14F-4D97-AF65-F5344CB8AC3E}">
        <p14:creationId xmlns:p14="http://schemas.microsoft.com/office/powerpoint/2010/main" val="937880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smashingmagazine.com/2011/10/14/the-dos-and-donts-of-infographic-design/"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ashingmagazine.com/2011/10/14/the-dos-and-donts-of-infographic-design/"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7" Type="http://schemas.openxmlformats.org/officeDocument/2006/relationships/hyperlink" Target="http://www.dailyinfographic.com/bitcoin-vs-gold-infographic"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www.dailyinfographic.com/netflix-vs-redbox" TargetMode="External"/><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hyperlink" Target="https://www.dailymail.co.uk/travel/article-2599602/London-vs-Paris-battle-tourists-The-graphic-compares-two-capital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tmp"/><Relationship Id="rId5" Type="http://schemas.openxmlformats.org/officeDocument/2006/relationships/image" Target="../media/image13.png"/><Relationship Id="rId4" Type="http://schemas.openxmlformats.org/officeDocument/2006/relationships/hyperlink" Target="https://student-tutor.com/blog/top_10_newsat_changes_infograph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5833" y="2693895"/>
            <a:ext cx="10639811" cy="1138773"/>
          </a:xfrm>
          <a:prstGeom prst="rect">
            <a:avLst/>
          </a:prstGeom>
          <a:noFill/>
        </p:spPr>
        <p:txBody>
          <a:bodyPr wrap="square" rtlCol="0">
            <a:spAutoFit/>
          </a:bodyPr>
          <a:lstStyle/>
          <a:p>
            <a:pPr algn="ctr"/>
            <a:r>
              <a:rPr lang="en-US" sz="4000" b="1" i="1" dirty="0">
                <a:solidFill>
                  <a:srgbClr val="0070C0"/>
                </a:solidFill>
                <a:latin typeface="Aharoni" panose="02010803020104030203" pitchFamily="2" charset="-79"/>
                <a:cs typeface="Aharoni" panose="02010803020104030203" pitchFamily="2" charset="-79"/>
                <a:hlinkClick r:id="rId2"/>
              </a:rPr>
              <a:t>The Do’s and Don’ts of Infographic Design</a:t>
            </a:r>
            <a:r>
              <a:rPr lang="en-US" sz="4000" b="1" dirty="0">
                <a:solidFill>
                  <a:srgbClr val="0070C0"/>
                </a:solidFill>
                <a:latin typeface="Aharoni" panose="02010803020104030203" pitchFamily="2" charset="-79"/>
                <a:cs typeface="Aharoni" panose="02010803020104030203" pitchFamily="2" charset="-79"/>
                <a:hlinkClick r:id="rId2"/>
              </a:rPr>
              <a:t> </a:t>
            </a:r>
            <a:endParaRPr lang="en-US" sz="4000" b="1" dirty="0">
              <a:solidFill>
                <a:srgbClr val="0070C0"/>
              </a:solidFill>
              <a:latin typeface="Aharoni" panose="02010803020104030203" pitchFamily="2" charset="-79"/>
              <a:cs typeface="Aharoni" panose="02010803020104030203" pitchFamily="2" charset="-79"/>
            </a:endParaRPr>
          </a:p>
          <a:p>
            <a:pPr algn="ctr"/>
            <a:r>
              <a:rPr lang="en-US" sz="2800" b="1" dirty="0">
                <a:solidFill>
                  <a:srgbClr val="0070C0"/>
                </a:solidFill>
                <a:latin typeface="Aharoni" panose="02010803020104030203" pitchFamily="2" charset="-79"/>
                <a:cs typeface="Aharoni" panose="02010803020104030203" pitchFamily="2" charset="-79"/>
              </a:rPr>
              <a:t>by Amy Balliett - </a:t>
            </a:r>
            <a:r>
              <a:rPr lang="en-US" sz="2800" b="1" u="sng" dirty="0">
                <a:solidFill>
                  <a:srgbClr val="0070C0"/>
                </a:solidFill>
                <a:latin typeface="Aharoni" panose="02010803020104030203" pitchFamily="2" charset="-79"/>
                <a:cs typeface="Aharoni" panose="02010803020104030203" pitchFamily="2" charset="-79"/>
              </a:rPr>
              <a:t>Smashing Magazine</a:t>
            </a:r>
            <a:r>
              <a:rPr lang="en-US" sz="2800" b="1" dirty="0">
                <a:solidFill>
                  <a:srgbClr val="0070C0"/>
                </a:solidFill>
                <a:latin typeface="Aharoni" panose="02010803020104030203" pitchFamily="2" charset="-79"/>
                <a:cs typeface="Aharoni" panose="02010803020104030203" pitchFamily="2" charset="-79"/>
              </a:rPr>
              <a:t> - 10/14/11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64673">
            <a:off x="587342" y="696581"/>
            <a:ext cx="2336413" cy="139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95" y="4122738"/>
            <a:ext cx="1909763"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67" y="369762"/>
            <a:ext cx="2395211" cy="188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18252">
            <a:off x="2928998" y="4560806"/>
            <a:ext cx="3188713" cy="15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0048" y="332663"/>
            <a:ext cx="2437939" cy="1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67123">
            <a:off x="9399364" y="4212755"/>
            <a:ext cx="2239369" cy="199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4589" y="4122738"/>
            <a:ext cx="2223319" cy="198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77388">
            <a:off x="6542608" y="769800"/>
            <a:ext cx="2183966" cy="114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36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ogger’s Refresher Course In English Grammar [4 Infographics] - Mozilla Firefox"/>
          <p:cNvPicPr>
            <a:picLocks noChangeAspect="1"/>
          </p:cNvPicPr>
          <p:nvPr/>
        </p:nvPicPr>
        <p:blipFill rotWithShape="1">
          <a:blip r:embed="rId2">
            <a:extLst>
              <a:ext uri="{28A0092B-C50C-407E-A947-70E740481C1C}">
                <a14:useLocalDpi xmlns:a14="http://schemas.microsoft.com/office/drawing/2010/main" val="0"/>
              </a:ext>
            </a:extLst>
          </a:blip>
          <a:srcRect l="29163" t="14762" r="29276" b="11429"/>
          <a:stretch/>
        </p:blipFill>
        <p:spPr>
          <a:xfrm>
            <a:off x="163286" y="114300"/>
            <a:ext cx="5179423" cy="6580414"/>
          </a:xfrm>
          <a:prstGeom prst="rect">
            <a:avLst/>
          </a:prstGeom>
        </p:spPr>
      </p:pic>
      <p:sp>
        <p:nvSpPr>
          <p:cNvPr id="3" name="TextBox 2"/>
          <p:cNvSpPr txBox="1"/>
          <p:nvPr/>
        </p:nvSpPr>
        <p:spPr>
          <a:xfrm>
            <a:off x="6123214" y="1649186"/>
            <a:ext cx="5290457" cy="3108543"/>
          </a:xfrm>
          <a:prstGeom prst="rect">
            <a:avLst/>
          </a:prstGeom>
          <a:noFill/>
        </p:spPr>
        <p:txBody>
          <a:bodyPr wrap="square" rtlCol="0">
            <a:spAutoFit/>
          </a:bodyPr>
          <a:lstStyle/>
          <a:p>
            <a:pPr algn="ctr"/>
            <a:r>
              <a:rPr lang="en-US" sz="2800" b="1" dirty="0">
                <a:solidFill>
                  <a:srgbClr val="0070C0"/>
                </a:solidFill>
                <a:latin typeface="Aharoni" panose="02010803020104030203" pitchFamily="2" charset="-79"/>
                <a:cs typeface="Aharoni" panose="02010803020104030203" pitchFamily="2" charset="-79"/>
              </a:rPr>
              <a:t>The bookshelf background is logical and creative in portraying info about writing mistakes; separating info within books is also a relevant way to organize information.</a:t>
            </a:r>
          </a:p>
        </p:txBody>
      </p:sp>
    </p:spTree>
    <p:extLst>
      <p:ext uri="{BB962C8B-B14F-4D97-AF65-F5344CB8AC3E}">
        <p14:creationId xmlns:p14="http://schemas.microsoft.com/office/powerpoint/2010/main" val="223773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piring infographics - Mozilla Firefox"/>
          <p:cNvPicPr>
            <a:picLocks noChangeAspect="1"/>
          </p:cNvPicPr>
          <p:nvPr/>
        </p:nvPicPr>
        <p:blipFill rotWithShape="1">
          <a:blip r:embed="rId2">
            <a:extLst>
              <a:ext uri="{28A0092B-C50C-407E-A947-70E740481C1C}">
                <a14:useLocalDpi xmlns:a14="http://schemas.microsoft.com/office/drawing/2010/main" val="0"/>
              </a:ext>
            </a:extLst>
          </a:blip>
          <a:srcRect l="16048" t="19762" r="15650" b="12142"/>
          <a:stretch/>
        </p:blipFill>
        <p:spPr>
          <a:xfrm>
            <a:off x="163284" y="440870"/>
            <a:ext cx="8409216" cy="5997594"/>
          </a:xfrm>
          <a:prstGeom prst="rect">
            <a:avLst/>
          </a:prstGeom>
        </p:spPr>
      </p:pic>
      <p:sp>
        <p:nvSpPr>
          <p:cNvPr id="3" name="TextBox 2"/>
          <p:cNvSpPr txBox="1"/>
          <p:nvPr/>
        </p:nvSpPr>
        <p:spPr>
          <a:xfrm>
            <a:off x="8719457" y="1454508"/>
            <a:ext cx="3200400" cy="4401205"/>
          </a:xfrm>
          <a:prstGeom prst="rect">
            <a:avLst/>
          </a:prstGeom>
          <a:noFill/>
        </p:spPr>
        <p:txBody>
          <a:bodyPr wrap="square" rtlCol="0">
            <a:spAutoFit/>
          </a:bodyPr>
          <a:lstStyle/>
          <a:p>
            <a:pPr algn="ctr"/>
            <a:r>
              <a:rPr lang="en-US" sz="2800" b="1" dirty="0">
                <a:solidFill>
                  <a:srgbClr val="0070C0"/>
                </a:solidFill>
                <a:latin typeface="Aharoni" panose="02010803020104030203" pitchFamily="2" charset="-79"/>
                <a:cs typeface="Aharoni" panose="02010803020104030203" pitchFamily="2" charset="-79"/>
              </a:rPr>
              <a:t>The background design resembles a subway/metro system to hint at the idea of a vast network of companies/ services associated with Amazon.</a:t>
            </a:r>
          </a:p>
        </p:txBody>
      </p:sp>
    </p:spTree>
    <p:extLst>
      <p:ext uri="{BB962C8B-B14F-4D97-AF65-F5344CB8AC3E}">
        <p14:creationId xmlns:p14="http://schemas.microsoft.com/office/powerpoint/2010/main" val="159453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last 50 years of Lego, in true Lego form - Microsoft Internet Explorer provided by CENTRAL BUCKS SCHOOL DISTRICT"/>
          <p:cNvPicPr>
            <a:picLocks noChangeAspect="1"/>
          </p:cNvPicPr>
          <p:nvPr/>
        </p:nvPicPr>
        <p:blipFill rotWithShape="1">
          <a:blip r:embed="rId2">
            <a:extLst>
              <a:ext uri="{28A0092B-C50C-407E-A947-70E740481C1C}">
                <a14:useLocalDpi xmlns:a14="http://schemas.microsoft.com/office/drawing/2010/main" val="0"/>
              </a:ext>
            </a:extLst>
          </a:blip>
          <a:srcRect l="12981" t="25475" r="44436" b="12143"/>
          <a:stretch/>
        </p:blipFill>
        <p:spPr>
          <a:xfrm>
            <a:off x="375554" y="-1"/>
            <a:ext cx="4515535" cy="4732281"/>
          </a:xfrm>
          <a:prstGeom prst="rect">
            <a:avLst/>
          </a:prstGeom>
        </p:spPr>
      </p:pic>
      <p:pic>
        <p:nvPicPr>
          <p:cNvPr id="3" name="Picture 2" descr="The last 50 years of Lego, in true Lego form - Microsoft Internet Explorer provided by CENTRAL BUCKS SCHOOL DISTRICT"/>
          <p:cNvPicPr>
            <a:picLocks noChangeAspect="1"/>
          </p:cNvPicPr>
          <p:nvPr/>
        </p:nvPicPr>
        <p:blipFill rotWithShape="1">
          <a:blip r:embed="rId3">
            <a:extLst>
              <a:ext uri="{28A0092B-C50C-407E-A947-70E740481C1C}">
                <a14:useLocalDpi xmlns:a14="http://schemas.microsoft.com/office/drawing/2010/main" val="0"/>
              </a:ext>
            </a:extLst>
          </a:blip>
          <a:srcRect l="12981" t="21428" r="44095" b="53334"/>
          <a:stretch/>
        </p:blipFill>
        <p:spPr>
          <a:xfrm>
            <a:off x="375554" y="4732280"/>
            <a:ext cx="4548952" cy="1913449"/>
          </a:xfrm>
          <a:prstGeom prst="rect">
            <a:avLst/>
          </a:prstGeom>
        </p:spPr>
      </p:pic>
      <p:sp>
        <p:nvSpPr>
          <p:cNvPr id="4" name="TextBox 3"/>
          <p:cNvSpPr txBox="1"/>
          <p:nvPr/>
        </p:nvSpPr>
        <p:spPr>
          <a:xfrm>
            <a:off x="5861957" y="1845128"/>
            <a:ext cx="5666014" cy="2554545"/>
          </a:xfrm>
          <a:prstGeom prst="rect">
            <a:avLst/>
          </a:prstGeom>
          <a:noFill/>
        </p:spPr>
        <p:txBody>
          <a:bodyPr wrap="square" rtlCol="0">
            <a:spAutoFit/>
          </a:bodyPr>
          <a:lstStyle/>
          <a:p>
            <a:pPr algn="ctr"/>
            <a:r>
              <a:rPr lang="en-US" sz="3200" b="1" dirty="0">
                <a:solidFill>
                  <a:srgbClr val="0070C0"/>
                </a:solidFill>
                <a:latin typeface="Aharoni" panose="02010803020104030203" pitchFamily="2" charset="-79"/>
                <a:cs typeface="Aharoni" panose="02010803020104030203" pitchFamily="2" charset="-79"/>
              </a:rPr>
              <a:t>In this </a:t>
            </a:r>
            <a:r>
              <a:rPr lang="en-US" sz="3200" b="1"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excerpt</a:t>
            </a:r>
            <a:r>
              <a:rPr lang="en-US" sz="3200" b="1" dirty="0">
                <a:solidFill>
                  <a:srgbClr val="0070C0"/>
                </a:solidFill>
                <a:latin typeface="Aharoni" panose="02010803020104030203" pitchFamily="2" charset="-79"/>
                <a:cs typeface="Aharoni" panose="02010803020104030203" pitchFamily="2" charset="-79"/>
              </a:rPr>
              <a:t> of an infographic, the Lego background grabs attention, AND it is connected to the topic.  </a:t>
            </a:r>
          </a:p>
        </p:txBody>
      </p:sp>
    </p:spTree>
    <p:extLst>
      <p:ext uri="{BB962C8B-B14F-4D97-AF65-F5344CB8AC3E}">
        <p14:creationId xmlns:p14="http://schemas.microsoft.com/office/powerpoint/2010/main" val="5193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Godzilla Dwarfs 60 Years of Monstrous Predecessors [CHART] - Microsoft Internet Explorer provided by CENTRAL BUCKS SCHOOL D"/>
          <p:cNvPicPr>
            <a:picLocks noChangeAspect="1"/>
          </p:cNvPicPr>
          <p:nvPr/>
        </p:nvPicPr>
        <p:blipFill rotWithShape="1">
          <a:blip r:embed="rId2">
            <a:extLst>
              <a:ext uri="{28A0092B-C50C-407E-A947-70E740481C1C}">
                <a14:useLocalDpi xmlns:a14="http://schemas.microsoft.com/office/drawing/2010/main" val="0"/>
              </a:ext>
            </a:extLst>
          </a:blip>
          <a:srcRect l="30355" t="18810" r="40007" b="49285"/>
          <a:stretch/>
        </p:blipFill>
        <p:spPr>
          <a:xfrm>
            <a:off x="5793583" y="65315"/>
            <a:ext cx="4791826" cy="3690257"/>
          </a:xfrm>
          <a:prstGeom prst="rect">
            <a:avLst/>
          </a:prstGeom>
        </p:spPr>
      </p:pic>
      <p:pic>
        <p:nvPicPr>
          <p:cNvPr id="3" name="Picture 2" descr="New Godzilla Dwarfs 60 Years of Monstrous Predecessors [CHART] - Microsoft Internet Explorer provided by CENTRAL BUCKS SCHOOL D"/>
          <p:cNvPicPr>
            <a:picLocks noChangeAspect="1"/>
          </p:cNvPicPr>
          <p:nvPr/>
        </p:nvPicPr>
        <p:blipFill rotWithShape="1">
          <a:blip r:embed="rId3">
            <a:extLst>
              <a:ext uri="{28A0092B-C50C-407E-A947-70E740481C1C}">
                <a14:useLocalDpi xmlns:a14="http://schemas.microsoft.com/office/drawing/2010/main" val="0"/>
              </a:ext>
            </a:extLst>
          </a:blip>
          <a:srcRect l="30355" t="18572" r="40007" b="13571"/>
          <a:stretch/>
        </p:blipFill>
        <p:spPr>
          <a:xfrm>
            <a:off x="0" y="16329"/>
            <a:ext cx="4186992" cy="6858000"/>
          </a:xfrm>
          <a:prstGeom prst="rect">
            <a:avLst/>
          </a:prstGeom>
        </p:spPr>
      </p:pic>
      <p:sp>
        <p:nvSpPr>
          <p:cNvPr id="4" name="TextBox 3"/>
          <p:cNvSpPr txBox="1"/>
          <p:nvPr/>
        </p:nvSpPr>
        <p:spPr>
          <a:xfrm>
            <a:off x="4186992" y="3804557"/>
            <a:ext cx="8005008" cy="3000821"/>
          </a:xfrm>
          <a:prstGeom prst="rect">
            <a:avLst/>
          </a:prstGeom>
          <a:noFill/>
        </p:spPr>
        <p:txBody>
          <a:bodyPr wrap="square" rtlCol="0">
            <a:spAutoFit/>
          </a:bodyPr>
          <a:lstStyle/>
          <a:p>
            <a:pPr algn="ctr"/>
            <a:r>
              <a:rPr lang="en-US" sz="2100" b="1" dirty="0">
                <a:solidFill>
                  <a:srgbClr val="0070C0"/>
                </a:solidFill>
                <a:latin typeface="Aharoni" panose="02010803020104030203" pitchFamily="2" charset="-79"/>
                <a:cs typeface="Aharoni" panose="02010803020104030203" pitchFamily="2" charset="-79"/>
              </a:rPr>
              <a:t>The visual incorporates effective overlays to demonstrate how Godzilla has been sized for films over the years.  What would be even more interesting might be notes about how the size reflects social issues/concerns during the year of the movie’s release.  For instance, look how big Godzilla is in 2014.  Is that because audiences want impressive special effects?  Is it because in a post 9-11, terrorized, diseased, financially struggling world people need a mega-hero (remember that in the most recent film, Godzilla saves the day)?</a:t>
            </a:r>
          </a:p>
        </p:txBody>
      </p:sp>
    </p:spTree>
    <p:extLst>
      <p:ext uri="{BB962C8B-B14F-4D97-AF65-F5344CB8AC3E}">
        <p14:creationId xmlns:p14="http://schemas.microsoft.com/office/powerpoint/2010/main" val="17999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AC532A-7F21-48F8-9EB1-82349239B49A}"/>
              </a:ext>
            </a:extLst>
          </p:cNvPr>
          <p:cNvSpPr txBox="1"/>
          <p:nvPr/>
        </p:nvSpPr>
        <p:spPr>
          <a:xfrm>
            <a:off x="141514" y="0"/>
            <a:ext cx="12050486" cy="5970865"/>
          </a:xfrm>
          <a:prstGeom prst="rect">
            <a:avLst/>
          </a:prstGeom>
          <a:noFill/>
        </p:spPr>
        <p:txBody>
          <a:bodyPr wrap="square" rtlCol="0">
            <a:spAutoFit/>
          </a:bodyPr>
          <a:lstStyle/>
          <a:p>
            <a:pPr algn="ctr"/>
            <a:r>
              <a:rPr lang="en-US" sz="2800" b="1" dirty="0"/>
              <a:t>SUBMISSION REQUIREMENTS: </a:t>
            </a:r>
          </a:p>
          <a:p>
            <a:pPr algn="ctr"/>
            <a:r>
              <a:rPr lang="en-US" sz="2800" b="1" dirty="0"/>
              <a:t> </a:t>
            </a:r>
          </a:p>
          <a:p>
            <a:pPr marL="342900" indent="-342900">
              <a:buAutoNum type="arabicPeriod"/>
            </a:pPr>
            <a:r>
              <a:rPr lang="en-US" sz="2800" b="1" dirty="0"/>
              <a:t>Submit your typed planning sheet. </a:t>
            </a:r>
          </a:p>
          <a:p>
            <a:pPr marL="342900" indent="-342900">
              <a:buAutoNum type="arabicPeriod"/>
            </a:pPr>
            <a:r>
              <a:rPr lang="en-US" sz="2800" b="1" dirty="0"/>
              <a:t>Your infographic must be submitted in color.  It can be one sheet of paper or extend into two 8 ½ x 11 sheets of paper---just tape the two parts together for continuity.  If you don’t have a color printer, see me prior to the due date for a pass to the library to print in color. Make sure that your visual elements are clear/readable.</a:t>
            </a:r>
          </a:p>
          <a:p>
            <a:pPr marL="342900" indent="-342900">
              <a:buAutoNum type="arabicPeriod"/>
            </a:pPr>
            <a:r>
              <a:rPr lang="en-US" sz="2800" b="1" dirty="0"/>
              <a:t>Also print your typed “written component.”</a:t>
            </a:r>
          </a:p>
          <a:p>
            <a:pPr marL="342900" indent="-342900">
              <a:buAutoNum type="arabicPeriod"/>
            </a:pPr>
            <a:r>
              <a:rPr lang="en-US" sz="2800" b="1" dirty="0"/>
              <a:t>If you are absent the day that the work is due, you must email the infographic AND written component by 9 am and bring a printed copy of materials upon your return.</a:t>
            </a:r>
          </a:p>
          <a:p>
            <a:pPr algn="ctr"/>
            <a:r>
              <a:rPr lang="en-US" sz="2800" b="1" i="1" dirty="0"/>
              <a:t>*See rubric on the next slide!</a:t>
            </a:r>
          </a:p>
          <a:p>
            <a:pPr marL="342900" indent="-342900">
              <a:buAutoNum type="arabicPeriod"/>
            </a:pPr>
            <a:endParaRPr lang="en-US" dirty="0"/>
          </a:p>
        </p:txBody>
      </p:sp>
    </p:spTree>
    <p:extLst>
      <p:ext uri="{BB962C8B-B14F-4D97-AF65-F5344CB8AC3E}">
        <p14:creationId xmlns:p14="http://schemas.microsoft.com/office/powerpoint/2010/main" val="267179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719" y="0"/>
            <a:ext cx="11308977" cy="5570756"/>
          </a:xfrm>
          <a:prstGeom prst="rect">
            <a:avLst/>
          </a:prstGeom>
          <a:noFill/>
        </p:spPr>
        <p:txBody>
          <a:bodyPr wrap="square" rtlCol="0">
            <a:spAutoFit/>
          </a:bodyPr>
          <a:lstStyle/>
          <a:p>
            <a:r>
              <a:rPr lang="en-US" dirty="0">
                <a:solidFill>
                  <a:srgbClr val="FFFF00"/>
                </a:solidFill>
                <a:latin typeface="Aharoni" panose="02010803020104030203" pitchFamily="2" charset="-79"/>
                <a:cs typeface="Aharoni" panose="02010803020104030203" pitchFamily="2" charset="-79"/>
              </a:rPr>
              <a:t>					       </a:t>
            </a:r>
            <a:r>
              <a:rPr lang="en-US" sz="32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RUBRIC</a:t>
            </a: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pPr algn="ctr"/>
            <a:endParaRPr lang="en-US" dirty="0">
              <a:solidFill>
                <a:srgbClr val="FFFF00"/>
              </a:solidFill>
              <a:latin typeface="Aharoni" panose="02010803020104030203" pitchFamily="2" charset="-79"/>
              <a:cs typeface="Aharoni" panose="02010803020104030203" pitchFamily="2" charset="-79"/>
            </a:endParaRPr>
          </a:p>
          <a:p>
            <a:endParaRPr lang="en-US" dirty="0"/>
          </a:p>
          <a:p>
            <a:endParaRPr lang="en-US" dirty="0"/>
          </a:p>
          <a:p>
            <a:endParaRPr lang="en-US" dirty="0"/>
          </a:p>
          <a:p>
            <a:endParaRPr lang="en-US" dirty="0"/>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3" name="TextBox 2">
            <a:extLst>
              <a:ext uri="{FF2B5EF4-FFF2-40B4-BE49-F238E27FC236}">
                <a16:creationId xmlns:a16="http://schemas.microsoft.com/office/drawing/2014/main" id="{D6E65215-024E-4DA9-947F-789CD2C9BCED}"/>
              </a:ext>
            </a:extLst>
          </p:cNvPr>
          <p:cNvSpPr txBox="1"/>
          <p:nvPr/>
        </p:nvSpPr>
        <p:spPr>
          <a:xfrm>
            <a:off x="184415" y="792364"/>
            <a:ext cx="12007583" cy="6278642"/>
          </a:xfrm>
          <a:prstGeom prst="rect">
            <a:avLst/>
          </a:prstGeom>
          <a:noFill/>
        </p:spPr>
        <p:txBody>
          <a:bodyPr wrap="square" rtlCol="0">
            <a:spAutoFit/>
          </a:bodyPr>
          <a:lstStyle/>
          <a:p>
            <a:r>
              <a:rPr lang="en-US" sz="2400" b="1" dirty="0"/>
              <a:t>Infographic								</a:t>
            </a:r>
            <a:r>
              <a:rPr lang="en-US" sz="2400" b="1" dirty="0">
                <a:sym typeface="Wingdings" panose="05000000000000000000" pitchFamily="2" charset="2"/>
              </a:rPr>
              <a:t>+	      	        -</a:t>
            </a:r>
            <a:r>
              <a:rPr lang="en-US" sz="2400" b="1" dirty="0"/>
              <a:t>		</a:t>
            </a:r>
          </a:p>
          <a:p>
            <a:pPr marL="285750" indent="-285750">
              <a:buFont typeface="Wingdings" panose="05000000000000000000" pitchFamily="2" charset="2"/>
              <a:buChar char="q"/>
            </a:pPr>
            <a:r>
              <a:rPr lang="en-US" sz="2400" dirty="0"/>
              <a:t>Visually appealing and clearly readable</a:t>
            </a:r>
          </a:p>
          <a:p>
            <a:pPr marL="285750" indent="-285750">
              <a:buFont typeface="Wingdings" panose="05000000000000000000" pitchFamily="2" charset="2"/>
              <a:buChar char="q"/>
            </a:pPr>
            <a:r>
              <a:rPr lang="en-US" sz="2400" dirty="0"/>
              <a:t>Clear criteria compared/contrasted</a:t>
            </a:r>
          </a:p>
          <a:p>
            <a:pPr marL="285750" indent="-285750">
              <a:buFont typeface="Wingdings" panose="05000000000000000000" pitchFamily="2" charset="2"/>
              <a:buChar char="q"/>
            </a:pPr>
            <a:r>
              <a:rPr lang="en-US" sz="2400" dirty="0"/>
              <a:t>Purposeful design choices</a:t>
            </a:r>
          </a:p>
          <a:p>
            <a:endParaRPr lang="en-US" sz="2400" dirty="0"/>
          </a:p>
          <a:p>
            <a:r>
              <a:rPr lang="en-US" sz="2400" b="1" dirty="0"/>
              <a:t>Written components							</a:t>
            </a:r>
            <a:r>
              <a:rPr lang="en-US" sz="2400" b="1" dirty="0">
                <a:sym typeface="Wingdings" panose="05000000000000000000" pitchFamily="2" charset="2"/>
              </a:rPr>
              <a:t> +	      	        -</a:t>
            </a:r>
            <a:endParaRPr lang="en-US" sz="2400" b="1" dirty="0"/>
          </a:p>
          <a:p>
            <a:pPr marL="285750" indent="-285750">
              <a:buFont typeface="Wingdings" panose="05000000000000000000" pitchFamily="2" charset="2"/>
              <a:buChar char="q"/>
            </a:pPr>
            <a:r>
              <a:rPr lang="en-US" sz="2400" dirty="0"/>
              <a:t>Planning chart is thorough</a:t>
            </a:r>
          </a:p>
          <a:p>
            <a:pPr marL="285750" indent="-285750">
              <a:buFont typeface="Wingdings" panose="05000000000000000000" pitchFamily="2" charset="2"/>
              <a:buChar char="q"/>
            </a:pPr>
            <a:r>
              <a:rPr lang="en-US" sz="2400" dirty="0"/>
              <a:t>Clear, specific justifications for the way in which</a:t>
            </a:r>
          </a:p>
          <a:p>
            <a:r>
              <a:rPr lang="en-US" sz="2400" dirty="0"/>
              <a:t>      the mix of visual and text aspects reveals purpose, catering</a:t>
            </a:r>
          </a:p>
          <a:p>
            <a:r>
              <a:rPr lang="en-US" sz="2400" dirty="0"/>
              <a:t>      to audience (make detailed references to your own work)</a:t>
            </a:r>
          </a:p>
          <a:p>
            <a:pPr marL="285750" indent="-285750">
              <a:buFont typeface="Wingdings" panose="05000000000000000000" pitchFamily="2" charset="2"/>
              <a:buChar char="q"/>
            </a:pPr>
            <a:r>
              <a:rPr lang="en-US" sz="2400" dirty="0"/>
              <a:t>Clear, specific explanation of whether the colleges are a good</a:t>
            </a:r>
          </a:p>
          <a:p>
            <a:r>
              <a:rPr lang="en-US" sz="2400" dirty="0"/>
              <a:t>     fit and/or what you need to look </a:t>
            </a:r>
            <a:r>
              <a:rPr lang="en-US" sz="2400"/>
              <a:t>for when you visi</a:t>
            </a:r>
            <a:r>
              <a:rPr lang="en-US" sz="2400" dirty="0"/>
              <a:t>t</a:t>
            </a:r>
          </a:p>
          <a:p>
            <a:pPr marL="285750" indent="-285750">
              <a:buFont typeface="Wingdings" panose="05000000000000000000" pitchFamily="2" charset="2"/>
              <a:buChar char="q"/>
            </a:pPr>
            <a:endParaRPr lang="en-US" sz="2400" dirty="0"/>
          </a:p>
          <a:p>
            <a:r>
              <a:rPr lang="en-US" sz="2400" b="1" dirty="0"/>
              <a:t>Grammar/mechanics							</a:t>
            </a:r>
            <a:r>
              <a:rPr lang="en-US" sz="2400" b="1" dirty="0">
                <a:sym typeface="Wingdings" panose="05000000000000000000" pitchFamily="2" charset="2"/>
              </a:rPr>
              <a:t> +	      	        -</a:t>
            </a:r>
            <a:endParaRPr lang="en-US" sz="2400" b="1" dirty="0"/>
          </a:p>
          <a:p>
            <a:pPr marL="285750" indent="-285750">
              <a:buFont typeface="Wingdings" panose="05000000000000000000" pitchFamily="2" charset="2"/>
              <a:buChar char="q"/>
            </a:pPr>
            <a:r>
              <a:rPr lang="en-US" sz="2400" dirty="0"/>
              <a:t>Proofread for accuracy and style</a:t>
            </a:r>
          </a:p>
          <a:p>
            <a:endParaRPr lang="en-US" dirty="0"/>
          </a:p>
        </p:txBody>
      </p:sp>
    </p:spTree>
    <p:extLst>
      <p:ext uri="{BB962C8B-B14F-4D97-AF65-F5344CB8AC3E}">
        <p14:creationId xmlns:p14="http://schemas.microsoft.com/office/powerpoint/2010/main" val="178144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42440" y="87162"/>
            <a:ext cx="9916715" cy="307777"/>
          </a:xfrm>
          <a:prstGeom prst="rect">
            <a:avLst/>
          </a:prstGeom>
          <a:noFill/>
        </p:spPr>
        <p:txBody>
          <a:bodyPr wrap="square" rtlCol="0">
            <a:spAutoFit/>
          </a:bodyPr>
          <a:lstStyle/>
          <a:p>
            <a:pPr algn="ctr"/>
            <a:r>
              <a:rPr lang="en-US" sz="1400" b="1" dirty="0">
                <a:solidFill>
                  <a:srgbClr val="0070C0"/>
                </a:solidFill>
                <a:latin typeface="Aharoni" panose="02010803020104030203" pitchFamily="2" charset="-79"/>
                <a:cs typeface="Aharoni" panose="02010803020104030203" pitchFamily="2" charset="-79"/>
                <a:hlinkClick r:id="rId2"/>
              </a:rPr>
              <a:t>KEY POINTS FROM</a:t>
            </a:r>
            <a:r>
              <a:rPr lang="en-US" sz="1400" b="1" i="1" dirty="0">
                <a:solidFill>
                  <a:srgbClr val="0070C0"/>
                </a:solidFill>
                <a:latin typeface="Aharoni" panose="02010803020104030203" pitchFamily="2" charset="-79"/>
                <a:cs typeface="Aharoni" panose="02010803020104030203" pitchFamily="2" charset="-79"/>
                <a:hlinkClick r:id="rId2"/>
              </a:rPr>
              <a:t> The Do’s and Don’ts of Infographic Design</a:t>
            </a:r>
            <a:r>
              <a:rPr lang="en-US" sz="1400" b="1" dirty="0">
                <a:solidFill>
                  <a:srgbClr val="0070C0"/>
                </a:solidFill>
                <a:latin typeface="Aharoni" panose="02010803020104030203" pitchFamily="2" charset="-79"/>
                <a:cs typeface="Aharoni" panose="02010803020104030203" pitchFamily="2" charset="-79"/>
                <a:hlinkClick r:id="rId2"/>
              </a:rPr>
              <a:t> </a:t>
            </a:r>
            <a:r>
              <a:rPr lang="en-US" sz="1400" b="1" dirty="0">
                <a:solidFill>
                  <a:srgbClr val="0070C0"/>
                </a:solidFill>
                <a:latin typeface="Aharoni" panose="02010803020104030203" pitchFamily="2" charset="-79"/>
                <a:cs typeface="Aharoni" panose="02010803020104030203" pitchFamily="2" charset="-79"/>
              </a:rPr>
              <a:t>by Amy Balliett - </a:t>
            </a:r>
            <a:r>
              <a:rPr lang="en-US" sz="1400" b="1" u="sng" dirty="0">
                <a:solidFill>
                  <a:srgbClr val="0070C0"/>
                </a:solidFill>
                <a:latin typeface="Aharoni" panose="02010803020104030203" pitchFamily="2" charset="-79"/>
                <a:cs typeface="Aharoni" panose="02010803020104030203" pitchFamily="2" charset="-79"/>
              </a:rPr>
              <a:t>Smashing Magazine</a:t>
            </a:r>
            <a:r>
              <a:rPr lang="en-US" sz="1400" b="1" dirty="0">
                <a:solidFill>
                  <a:srgbClr val="0070C0"/>
                </a:solidFill>
                <a:latin typeface="Aharoni" panose="02010803020104030203" pitchFamily="2" charset="-79"/>
                <a:cs typeface="Aharoni" panose="02010803020104030203" pitchFamily="2" charset="-79"/>
              </a:rPr>
              <a:t> - 10/14/11</a:t>
            </a:r>
          </a:p>
        </p:txBody>
      </p:sp>
      <p:sp>
        <p:nvSpPr>
          <p:cNvPr id="2" name="TextBox 1"/>
          <p:cNvSpPr txBox="1"/>
          <p:nvPr/>
        </p:nvSpPr>
        <p:spPr>
          <a:xfrm>
            <a:off x="174692" y="736772"/>
            <a:ext cx="5489129" cy="5909310"/>
          </a:xfrm>
          <a:prstGeom prst="rect">
            <a:avLst/>
          </a:prstGeom>
          <a:noFill/>
        </p:spPr>
        <p:txBody>
          <a:bodyPr wrap="square" rtlCol="0">
            <a:spAutoFit/>
          </a:bodyPr>
          <a:lstStyle/>
          <a:p>
            <a:pPr marL="285750" indent="-285750">
              <a:buFont typeface="Courier New" panose="02070309020205020404" pitchFamily="49" charset="0"/>
              <a:buChar char="o"/>
            </a:pPr>
            <a:r>
              <a:rPr lang="en-US" dirty="0">
                <a:solidFill>
                  <a:srgbClr val="0070C0"/>
                </a:solidFill>
                <a:latin typeface="Aharoni" panose="02010803020104030203" pitchFamily="2" charset="-79"/>
                <a:cs typeface="Aharoni" panose="02010803020104030203" pitchFamily="2" charset="-79"/>
              </a:rPr>
              <a:t>The term “data </a:t>
            </a:r>
            <a:r>
              <a:rPr lang="en-US" dirty="0" err="1">
                <a:solidFill>
                  <a:srgbClr val="0070C0"/>
                </a:solidFill>
                <a:latin typeface="Aharoni" panose="02010803020104030203" pitchFamily="2" charset="-79"/>
                <a:cs typeface="Aharoni" panose="02010803020104030203" pitchFamily="2" charset="-79"/>
              </a:rPr>
              <a:t>viz</a:t>
            </a:r>
            <a:r>
              <a:rPr lang="en-US" dirty="0">
                <a:solidFill>
                  <a:srgbClr val="0070C0"/>
                </a:solidFill>
                <a:latin typeface="Aharoni" panose="02010803020104030203" pitchFamily="2" charset="-79"/>
                <a:cs typeface="Aharoni" panose="02010803020104030203" pitchFamily="2" charset="-79"/>
              </a:rPr>
              <a:t>” comes from “data visualization,” which implies that sets of data will be displayed in a unique way that can be seen, rather than read.</a:t>
            </a:r>
          </a:p>
          <a:p>
            <a:r>
              <a:rPr lang="en-US" dirty="0">
                <a:solidFill>
                  <a:srgbClr val="0070C0"/>
                </a:solidFill>
                <a:latin typeface="Aharoni" panose="02010803020104030203" pitchFamily="2" charset="-79"/>
                <a:cs typeface="Aharoni" panose="02010803020104030203" pitchFamily="2" charset="-79"/>
              </a:rPr>
              <a:t> </a:t>
            </a:r>
          </a:p>
          <a:p>
            <a:pPr marL="285750" indent="-285750">
              <a:buFont typeface="Courier New" panose="02070309020205020404" pitchFamily="49" charset="0"/>
              <a:buChar char="o"/>
            </a:pPr>
            <a:r>
              <a:rPr lang="en-US" dirty="0">
                <a:solidFill>
                  <a:srgbClr val="0070C0"/>
                </a:solidFill>
                <a:latin typeface="Aharoni" panose="02010803020104030203" pitchFamily="2" charset="-79"/>
                <a:cs typeface="Aharoni" panose="02010803020104030203" pitchFamily="2" charset="-79"/>
              </a:rPr>
              <a:t>Today, infographics compile many different data visualizations into one cohesive piece of “eye candy.”</a:t>
            </a:r>
          </a:p>
          <a:p>
            <a:r>
              <a:rPr lang="en-US" dirty="0">
                <a:solidFill>
                  <a:srgbClr val="0070C0"/>
                </a:solidFill>
                <a:latin typeface="Aharoni" panose="02010803020104030203" pitchFamily="2" charset="-79"/>
                <a:cs typeface="Aharoni" panose="02010803020104030203" pitchFamily="2" charset="-79"/>
              </a:rPr>
              <a:t> </a:t>
            </a:r>
          </a:p>
          <a:p>
            <a:pPr marL="285750" indent="-285750">
              <a:buFont typeface="Courier New" panose="02070309020205020404" pitchFamily="49" charset="0"/>
              <a:buChar char="o"/>
            </a:pPr>
            <a:r>
              <a:rPr lang="en-US" dirty="0">
                <a:solidFill>
                  <a:srgbClr val="0070C0"/>
                </a:solidFill>
                <a:latin typeface="Aharoni" panose="02010803020104030203" pitchFamily="2" charset="-79"/>
                <a:cs typeface="Aharoni" panose="02010803020104030203" pitchFamily="2" charset="-79"/>
              </a:rPr>
              <a:t>Show, don’t tell – display information visually and dress up conventional graphs and charts whenever possible</a:t>
            </a:r>
          </a:p>
          <a:p>
            <a:pPr marL="285750" indent="-285750">
              <a:buFont typeface="Courier New" panose="02070309020205020404" pitchFamily="49" charset="0"/>
              <a:buChar char="o"/>
            </a:pPr>
            <a:endParaRPr lang="en-US" dirty="0">
              <a:solidFill>
                <a:srgbClr val="0070C0"/>
              </a:solidFill>
              <a:latin typeface="Aharoni" panose="02010803020104030203" pitchFamily="2" charset="-79"/>
              <a:cs typeface="Aharoni" panose="02010803020104030203" pitchFamily="2" charset="-79"/>
            </a:endParaRPr>
          </a:p>
          <a:p>
            <a:pPr marL="285750" indent="-285750">
              <a:buFont typeface="Courier New" panose="02070309020205020404" pitchFamily="49" charset="0"/>
              <a:buChar char="o"/>
            </a:pPr>
            <a:r>
              <a:rPr lang="en-US" dirty="0">
                <a:solidFill>
                  <a:srgbClr val="0070C0"/>
                </a:solidFill>
                <a:latin typeface="Aharoni" panose="02010803020104030203" pitchFamily="2" charset="-79"/>
                <a:cs typeface="Aharoni" panose="02010803020104030203" pitchFamily="2" charset="-79"/>
              </a:rPr>
              <a:t>Think about interesting organization – will your </a:t>
            </a:r>
            <a:r>
              <a:rPr lang="en-US">
                <a:solidFill>
                  <a:srgbClr val="0070C0"/>
                </a:solidFill>
                <a:latin typeface="Aharoni" panose="02010803020104030203" pitchFamily="2" charset="-79"/>
                <a:cs typeface="Aharoni" panose="02010803020104030203" pitchFamily="2" charset="-79"/>
              </a:rPr>
              <a:t>information flow </a:t>
            </a:r>
            <a:r>
              <a:rPr lang="en-US" dirty="0">
                <a:solidFill>
                  <a:srgbClr val="0070C0"/>
                </a:solidFill>
                <a:latin typeface="Aharoni" panose="02010803020104030203" pitchFamily="2" charset="-79"/>
                <a:cs typeface="Aharoni" panose="02010803020104030203" pitchFamily="2" charset="-79"/>
              </a:rPr>
              <a:t>vertically? horizontally? be divided in sections? tell a story by having a beginning, middle, and end?</a:t>
            </a:r>
          </a:p>
          <a:p>
            <a:pPr marL="285750" indent="-285750">
              <a:buFont typeface="Courier New" panose="02070309020205020404" pitchFamily="49" charset="0"/>
              <a:buChar char="o"/>
            </a:pPr>
            <a:endParaRPr lang="en-US" dirty="0">
              <a:solidFill>
                <a:srgbClr val="0070C0"/>
              </a:solidFill>
              <a:latin typeface="Aharoni" panose="02010803020104030203" pitchFamily="2" charset="-79"/>
              <a:cs typeface="Aharoni" panose="02010803020104030203" pitchFamily="2" charset="-79"/>
            </a:endParaRPr>
          </a:p>
          <a:p>
            <a:pPr marL="285750" indent="-285750">
              <a:buFont typeface="Courier New" panose="02070309020205020404" pitchFamily="49" charset="0"/>
              <a:buChar char="o"/>
            </a:pPr>
            <a:r>
              <a:rPr lang="en-US" dirty="0">
                <a:solidFill>
                  <a:srgbClr val="0070C0"/>
                </a:solidFill>
                <a:latin typeface="Aharoni" panose="02010803020104030203" pitchFamily="2" charset="-79"/>
                <a:cs typeface="Aharoni" panose="02010803020104030203" pitchFamily="2" charset="-79"/>
              </a:rPr>
              <a:t>Use color – often using three colors that work together is easy for your audience’s eyes</a:t>
            </a:r>
          </a:p>
          <a:p>
            <a:endParaRPr lang="en-US" dirty="0"/>
          </a:p>
        </p:txBody>
      </p:sp>
      <p:pic>
        <p:nvPicPr>
          <p:cNvPr id="4" name="Picture 3"/>
          <p:cNvPicPr>
            <a:picLocks noChangeAspect="1"/>
          </p:cNvPicPr>
          <p:nvPr/>
        </p:nvPicPr>
        <p:blipFill>
          <a:blip r:embed="rId3"/>
          <a:stretch>
            <a:fillRect/>
          </a:stretch>
        </p:blipFill>
        <p:spPr>
          <a:xfrm>
            <a:off x="7098417" y="4027625"/>
            <a:ext cx="4819048" cy="2584564"/>
          </a:xfrm>
          <a:prstGeom prst="rect">
            <a:avLst/>
          </a:prstGeom>
        </p:spPr>
      </p:pic>
      <p:cxnSp>
        <p:nvCxnSpPr>
          <p:cNvPr id="17" name="Straight Arrow Connector 16"/>
          <p:cNvCxnSpPr/>
          <p:nvPr/>
        </p:nvCxnSpPr>
        <p:spPr>
          <a:xfrm flipV="1">
            <a:off x="5663821" y="2811439"/>
            <a:ext cx="1146412" cy="777923"/>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678951" y="5349922"/>
            <a:ext cx="1240464" cy="514967"/>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6122918" y="699423"/>
            <a:ext cx="5910959" cy="1904123"/>
          </a:xfrm>
          <a:prstGeom prst="rect">
            <a:avLst/>
          </a:prstGeom>
        </p:spPr>
      </p:pic>
      <p:sp>
        <p:nvSpPr>
          <p:cNvPr id="23" name="TextBox 22"/>
          <p:cNvSpPr txBox="1"/>
          <p:nvPr/>
        </p:nvSpPr>
        <p:spPr>
          <a:xfrm>
            <a:off x="6940799" y="2630842"/>
            <a:ext cx="5154089" cy="1200329"/>
          </a:xfrm>
          <a:prstGeom prst="rect">
            <a:avLst/>
          </a:prstGeom>
          <a:noFill/>
        </p:spPr>
        <p:txBody>
          <a:bodyPr wrap="square" rtlCol="0">
            <a:spAutoFit/>
          </a:bodyPr>
          <a:lstStyle/>
          <a:p>
            <a:r>
              <a:rPr lang="en-US" dirty="0">
                <a:solidFill>
                  <a:srgbClr val="0070C0"/>
                </a:solidFill>
                <a:latin typeface="Aharoni" panose="02010803020104030203" pitchFamily="2" charset="-79"/>
                <a:cs typeface="Aharoni" panose="02010803020104030203" pitchFamily="2" charset="-79"/>
              </a:rPr>
              <a:t>Notice how the info about government healthcare is depicted using an IV bag, which is a medical tool of healthcare. The idea of government is depicted by the national flags.</a:t>
            </a:r>
            <a:endParaRPr lang="en-US" dirty="0"/>
          </a:p>
        </p:txBody>
      </p:sp>
    </p:spTree>
    <p:extLst>
      <p:ext uri="{BB962C8B-B14F-4D97-AF65-F5344CB8AC3E}">
        <p14:creationId xmlns:p14="http://schemas.microsoft.com/office/powerpoint/2010/main" val="368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624FD9-DDF8-432A-999F-FCA27BCF2A11}"/>
              </a:ext>
            </a:extLst>
          </p:cNvPr>
          <p:cNvSpPr txBox="1"/>
          <p:nvPr/>
        </p:nvSpPr>
        <p:spPr>
          <a:xfrm>
            <a:off x="1083128" y="1328659"/>
            <a:ext cx="10916258" cy="5632311"/>
          </a:xfrm>
          <a:prstGeom prst="rect">
            <a:avLst/>
          </a:prstGeom>
          <a:noFill/>
          <a:ln>
            <a:solidFill>
              <a:schemeClr val="bg1"/>
            </a:solidFill>
          </a:ln>
        </p:spPr>
        <p:txBody>
          <a:bodyPr wrap="square" rtlCol="0">
            <a:spAutoFit/>
          </a:bodyPr>
          <a:lstStyle/>
          <a:p>
            <a:r>
              <a:rPr lang="en-US" sz="4000" b="1" dirty="0">
                <a:solidFill>
                  <a:srgbClr val="0070C0"/>
                </a:solidFill>
              </a:rPr>
              <a:t>TASKS: </a:t>
            </a:r>
          </a:p>
          <a:p>
            <a:pPr marL="571500" indent="-571500">
              <a:buFont typeface="Wingdings" panose="05000000000000000000" pitchFamily="2" charset="2"/>
              <a:buChar char="q"/>
            </a:pPr>
            <a:r>
              <a:rPr lang="en-US" sz="4000" b="1" dirty="0">
                <a:solidFill>
                  <a:srgbClr val="0070C0"/>
                </a:solidFill>
              </a:rPr>
              <a:t>Pick two colleges in which you are interested </a:t>
            </a:r>
          </a:p>
          <a:p>
            <a:pPr marL="571500" indent="-571500">
              <a:buFont typeface="Wingdings" panose="05000000000000000000" pitchFamily="2" charset="2"/>
              <a:buChar char="q"/>
            </a:pPr>
            <a:r>
              <a:rPr lang="en-US" sz="4000" b="1" dirty="0">
                <a:solidFill>
                  <a:srgbClr val="0070C0"/>
                </a:solidFill>
              </a:rPr>
              <a:t>Complete the graphic organizer to research/ obtain information (</a:t>
            </a:r>
            <a:r>
              <a:rPr lang="en-US" sz="4000" b="1" i="1" dirty="0">
                <a:solidFill>
                  <a:srgbClr val="0070C0"/>
                </a:solidFill>
              </a:rPr>
              <a:t>see teacher page</a:t>
            </a:r>
            <a:r>
              <a:rPr lang="en-US" sz="4000" b="1" dirty="0">
                <a:solidFill>
                  <a:srgbClr val="0070C0"/>
                </a:solidFill>
              </a:rPr>
              <a:t>)</a:t>
            </a:r>
          </a:p>
          <a:p>
            <a:pPr marL="571500" indent="-571500">
              <a:buFont typeface="Wingdings" panose="05000000000000000000" pitchFamily="2" charset="2"/>
              <a:buChar char="q"/>
            </a:pPr>
            <a:r>
              <a:rPr lang="en-US" sz="4000" b="1" dirty="0">
                <a:solidFill>
                  <a:srgbClr val="0070C0"/>
                </a:solidFill>
              </a:rPr>
              <a:t>Select 5 key elements by which to compare them in an infographic</a:t>
            </a:r>
          </a:p>
          <a:p>
            <a:pPr marL="571500" indent="-571500">
              <a:buFont typeface="Wingdings" panose="05000000000000000000" pitchFamily="2" charset="2"/>
              <a:buChar char="q"/>
            </a:pPr>
            <a:r>
              <a:rPr lang="en-US" sz="4000" b="1" dirty="0">
                <a:solidFill>
                  <a:srgbClr val="0070C0"/>
                </a:solidFill>
              </a:rPr>
              <a:t>Create infographic</a:t>
            </a:r>
          </a:p>
          <a:p>
            <a:pPr marL="571500" indent="-571500">
              <a:buFont typeface="Wingdings" panose="05000000000000000000" pitchFamily="2" charset="2"/>
              <a:buChar char="q"/>
            </a:pPr>
            <a:r>
              <a:rPr lang="en-US" sz="4000" b="1" dirty="0">
                <a:solidFill>
                  <a:srgbClr val="0070C0"/>
                </a:solidFill>
              </a:rPr>
              <a:t>Complete written component paragraph(s)</a:t>
            </a:r>
          </a:p>
          <a:p>
            <a:pPr marL="571500" indent="-571500">
              <a:buFont typeface="Wingdings" panose="05000000000000000000" pitchFamily="2" charset="2"/>
              <a:buChar char="q"/>
            </a:pPr>
            <a:r>
              <a:rPr lang="en-US" sz="4000" b="1" dirty="0">
                <a:solidFill>
                  <a:srgbClr val="0070C0"/>
                </a:solidFill>
              </a:rPr>
              <a:t>Submit</a:t>
            </a:r>
          </a:p>
        </p:txBody>
      </p:sp>
      <p:pic>
        <p:nvPicPr>
          <p:cNvPr id="9" name="Graphic 8" descr="Checklist">
            <a:extLst>
              <a:ext uri="{FF2B5EF4-FFF2-40B4-BE49-F238E27FC236}">
                <a16:creationId xmlns:a16="http://schemas.microsoft.com/office/drawing/2014/main" id="{F7C8716D-A942-4796-ABF3-C521D33A87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320311">
            <a:off x="45657" y="219335"/>
            <a:ext cx="1485901" cy="1485901"/>
          </a:xfrm>
          <a:prstGeom prst="rect">
            <a:avLst/>
          </a:prstGeom>
        </p:spPr>
      </p:pic>
    </p:spTree>
    <p:extLst>
      <p:ext uri="{BB962C8B-B14F-4D97-AF65-F5344CB8AC3E}">
        <p14:creationId xmlns:p14="http://schemas.microsoft.com/office/powerpoint/2010/main" val="59816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201" y="2018004"/>
            <a:ext cx="2463597" cy="2463597"/>
          </a:xfrm>
          <a:prstGeom prst="rect">
            <a:avLst/>
          </a:prstGeom>
        </p:spPr>
      </p:pic>
      <p:sp>
        <p:nvSpPr>
          <p:cNvPr id="7" name="TextBox 6"/>
          <p:cNvSpPr txBox="1"/>
          <p:nvPr/>
        </p:nvSpPr>
        <p:spPr>
          <a:xfrm>
            <a:off x="160420" y="220958"/>
            <a:ext cx="11871157" cy="5632311"/>
          </a:xfrm>
          <a:prstGeom prst="rect">
            <a:avLst/>
          </a:prstGeom>
          <a:noFill/>
        </p:spPr>
        <p:txBody>
          <a:bodyPr wrap="square" rtlCol="0">
            <a:spAutoFit/>
          </a:bodyPr>
          <a:lstStyle/>
          <a:p>
            <a:pPr algn="ctr"/>
            <a:r>
              <a:rPr lang="en-US" sz="4000" dirty="0">
                <a:solidFill>
                  <a:srgbClr val="0070C0"/>
                </a:solidFill>
                <a:latin typeface="Aharoni" panose="02010803020104030203" pitchFamily="2" charset="-79"/>
                <a:cs typeface="Aharoni" panose="02010803020104030203" pitchFamily="2" charset="-79"/>
              </a:rPr>
              <a:t>As you examine the samples of compare/contrast infographics, from which you can choose,  click on the </a:t>
            </a:r>
          </a:p>
          <a:p>
            <a:pPr algn="ctr"/>
            <a:endParaRPr lang="en-US" sz="4000" dirty="0">
              <a:solidFill>
                <a:srgbClr val="0070C0"/>
              </a:solidFill>
              <a:latin typeface="Aharoni" panose="02010803020104030203" pitchFamily="2" charset="-79"/>
              <a:cs typeface="Aharoni" panose="02010803020104030203" pitchFamily="2" charset="-79"/>
            </a:endParaRPr>
          </a:p>
          <a:p>
            <a:pPr algn="ctr"/>
            <a:endParaRPr lang="en-US" sz="4000" dirty="0">
              <a:solidFill>
                <a:srgbClr val="0070C0"/>
              </a:solidFill>
              <a:latin typeface="Aharoni" panose="02010803020104030203" pitchFamily="2" charset="-79"/>
              <a:cs typeface="Aharoni" panose="02010803020104030203" pitchFamily="2" charset="-79"/>
            </a:endParaRPr>
          </a:p>
          <a:p>
            <a:pPr algn="ctr"/>
            <a:endParaRPr lang="en-US" sz="4000" dirty="0">
              <a:solidFill>
                <a:srgbClr val="0070C0"/>
              </a:solidFill>
              <a:latin typeface="Aharoni" panose="02010803020104030203" pitchFamily="2" charset="-79"/>
              <a:cs typeface="Aharoni" panose="02010803020104030203" pitchFamily="2" charset="-79"/>
            </a:endParaRPr>
          </a:p>
          <a:p>
            <a:pPr algn="ctr"/>
            <a:endParaRPr lang="en-US" sz="4000" dirty="0">
              <a:solidFill>
                <a:srgbClr val="0070C0"/>
              </a:solidFill>
              <a:latin typeface="Aharoni" panose="02010803020104030203" pitchFamily="2" charset="-79"/>
              <a:cs typeface="Aharoni" panose="02010803020104030203" pitchFamily="2" charset="-79"/>
            </a:endParaRPr>
          </a:p>
          <a:p>
            <a:pPr algn="ctr"/>
            <a:r>
              <a:rPr lang="en-US" sz="4000" dirty="0">
                <a:solidFill>
                  <a:srgbClr val="0070C0"/>
                </a:solidFill>
                <a:latin typeface="Aharoni" panose="02010803020104030203" pitchFamily="2" charset="-79"/>
                <a:cs typeface="Aharoni" panose="02010803020104030203" pitchFamily="2" charset="-79"/>
              </a:rPr>
              <a:t>button to view the entire infographic as a model.</a:t>
            </a:r>
          </a:p>
        </p:txBody>
      </p:sp>
    </p:spTree>
    <p:extLst>
      <p:ext uri="{BB962C8B-B14F-4D97-AF65-F5344CB8AC3E}">
        <p14:creationId xmlns:p14="http://schemas.microsoft.com/office/powerpoint/2010/main" val="409069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960" y="1292703"/>
            <a:ext cx="4225834" cy="3416320"/>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Compare/</a:t>
            </a:r>
          </a:p>
          <a:p>
            <a:pPr algn="ctr"/>
            <a:r>
              <a:rPr lang="en-US" sz="44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Contrast</a:t>
            </a:r>
          </a:p>
          <a:p>
            <a:pPr algn="ctr"/>
            <a:r>
              <a:rPr lang="en-US" sz="3200"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Look at the differences/</a:t>
            </a:r>
          </a:p>
          <a:p>
            <a:pPr algn="ctr"/>
            <a:r>
              <a:rPr lang="en-US" sz="3200"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similarities between two things</a:t>
            </a:r>
          </a:p>
        </p:txBody>
      </p:sp>
      <p:pic>
        <p:nvPicPr>
          <p:cNvPr id="7" name="Picture 6" descr="Bitcoin vs. Gold [Infographic] | Daily Infographic - Microsoft Internet Explorer provided by CENTRAL BUCKS SCHOOL DISTRICT"/>
          <p:cNvPicPr>
            <a:picLocks noChangeAspect="1"/>
          </p:cNvPicPr>
          <p:nvPr/>
        </p:nvPicPr>
        <p:blipFill rotWithShape="1">
          <a:blip r:embed="rId3">
            <a:extLst>
              <a:ext uri="{28A0092B-C50C-407E-A947-70E740481C1C}">
                <a14:useLocalDpi xmlns:a14="http://schemas.microsoft.com/office/drawing/2010/main" val="0"/>
              </a:ext>
            </a:extLst>
          </a:blip>
          <a:srcRect l="3614" t="35238" r="29105" b="26905"/>
          <a:stretch/>
        </p:blipFill>
        <p:spPr>
          <a:xfrm>
            <a:off x="5643963" y="4139838"/>
            <a:ext cx="6449785" cy="2596242"/>
          </a:xfrm>
          <a:prstGeom prst="rect">
            <a:avLst/>
          </a:prstGeom>
        </p:spPr>
      </p:pic>
      <p:pic>
        <p:nvPicPr>
          <p:cNvPr id="10" name="Picture 9" descr="Netflix vs Redbox [Infographic] | Daily Infographic - Microsoft Internet Explorer provided by CENTRAL BUCKS SCHOOL DISTRICT"/>
          <p:cNvPicPr>
            <a:picLocks noChangeAspect="1"/>
          </p:cNvPicPr>
          <p:nvPr/>
        </p:nvPicPr>
        <p:blipFill rotWithShape="1">
          <a:blip r:embed="rId4">
            <a:extLst>
              <a:ext uri="{28A0092B-C50C-407E-A947-70E740481C1C}">
                <a14:useLocalDpi xmlns:a14="http://schemas.microsoft.com/office/drawing/2010/main" val="0"/>
              </a:ext>
            </a:extLst>
          </a:blip>
          <a:srcRect l="4125" t="39524" r="29447" b="15238"/>
          <a:stretch/>
        </p:blipFill>
        <p:spPr>
          <a:xfrm>
            <a:off x="5927269" y="257178"/>
            <a:ext cx="6166479" cy="3004182"/>
          </a:xfrm>
          <a:prstGeom prst="rect">
            <a:avLst/>
          </a:prstGeom>
        </p:spPr>
      </p:pic>
      <p:pic>
        <p:nvPicPr>
          <p:cNvPr id="12" name="Pictur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4082" y="725590"/>
            <a:ext cx="2067357" cy="2067357"/>
          </a:xfrm>
          <a:prstGeom prst="rect">
            <a:avLst/>
          </a:prstGeom>
        </p:spPr>
      </p:pic>
      <p:pic>
        <p:nvPicPr>
          <p:cNvPr id="13" name="Picture 12">
            <a:hlinkClick r:id="rId7"/>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923" y="4584927"/>
            <a:ext cx="2067357" cy="2067357"/>
          </a:xfrm>
          <a:prstGeom prst="rect">
            <a:avLst/>
          </a:prstGeom>
        </p:spPr>
      </p:pic>
    </p:spTree>
    <p:extLst>
      <p:ext uri="{BB962C8B-B14F-4D97-AF65-F5344CB8AC3E}">
        <p14:creationId xmlns:p14="http://schemas.microsoft.com/office/powerpoint/2010/main" val="147219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960" y="1292703"/>
            <a:ext cx="4225834" cy="3416320"/>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Compare/</a:t>
            </a:r>
          </a:p>
          <a:p>
            <a:pPr algn="ctr"/>
            <a:r>
              <a:rPr lang="en-US" sz="44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Contrast</a:t>
            </a:r>
          </a:p>
          <a:p>
            <a:pPr algn="ctr"/>
            <a:r>
              <a:rPr lang="en-US" sz="3200"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Look at the differences/</a:t>
            </a:r>
          </a:p>
          <a:p>
            <a:pPr algn="ctr"/>
            <a:r>
              <a:rPr lang="en-US" sz="3200"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similarities between two things</a:t>
            </a:r>
          </a:p>
        </p:txBody>
      </p:sp>
      <p:pic>
        <p:nvPicPr>
          <p:cNvPr id="4" name="Picture 3" descr="Top 10 New SAT Changes You Should Know About: in Infographics - Student-Tutor Blog - Mozilla Firefox">
            <a:extLst>
              <a:ext uri="{FF2B5EF4-FFF2-40B4-BE49-F238E27FC236}">
                <a16:creationId xmlns:a16="http://schemas.microsoft.com/office/drawing/2014/main" id="{29A60D85-A88C-4820-974B-0148866AB3E7}"/>
              </a:ext>
            </a:extLst>
          </p:cNvPr>
          <p:cNvPicPr>
            <a:picLocks noChangeAspect="1"/>
          </p:cNvPicPr>
          <p:nvPr/>
        </p:nvPicPr>
        <p:blipFill rotWithShape="1">
          <a:blip r:embed="rId3">
            <a:extLst>
              <a:ext uri="{28A0092B-C50C-407E-A947-70E740481C1C}">
                <a14:useLocalDpi xmlns:a14="http://schemas.microsoft.com/office/drawing/2010/main" val="0"/>
              </a:ext>
            </a:extLst>
          </a:blip>
          <a:srcRect l="13595" t="59333" r="44197" b="6667"/>
          <a:stretch/>
        </p:blipFill>
        <p:spPr>
          <a:xfrm>
            <a:off x="7701208" y="297180"/>
            <a:ext cx="4046220" cy="2331720"/>
          </a:xfrm>
          <a:prstGeom prst="rect">
            <a:avLst/>
          </a:prstGeom>
        </p:spPr>
      </p:pic>
      <p:pic>
        <p:nvPicPr>
          <p:cNvPr id="9" name="Picture 8">
            <a:hlinkClick r:id="rId4"/>
            <a:extLst>
              <a:ext uri="{FF2B5EF4-FFF2-40B4-BE49-F238E27FC236}">
                <a16:creationId xmlns:a16="http://schemas.microsoft.com/office/drawing/2014/main" id="{8F0D7A33-EEA9-4621-91B3-D689BF7421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202" y="297180"/>
            <a:ext cx="2463597" cy="2463597"/>
          </a:xfrm>
          <a:prstGeom prst="rect">
            <a:avLst/>
          </a:prstGeom>
        </p:spPr>
      </p:pic>
      <p:pic>
        <p:nvPicPr>
          <p:cNvPr id="6" name="Picture 5" descr="London vs Paris in the battle for tourists: The graphic that compares the two capitals | Daily Mail Online - Mozilla Firefox">
            <a:extLst>
              <a:ext uri="{FF2B5EF4-FFF2-40B4-BE49-F238E27FC236}">
                <a16:creationId xmlns:a16="http://schemas.microsoft.com/office/drawing/2014/main" id="{A319AE65-D56A-40A5-9792-F327465686AA}"/>
              </a:ext>
            </a:extLst>
          </p:cNvPr>
          <p:cNvPicPr>
            <a:picLocks noChangeAspect="1"/>
          </p:cNvPicPr>
          <p:nvPr/>
        </p:nvPicPr>
        <p:blipFill rotWithShape="1">
          <a:blip r:embed="rId6">
            <a:extLst>
              <a:ext uri="{28A0092B-C50C-407E-A947-70E740481C1C}">
                <a14:useLocalDpi xmlns:a14="http://schemas.microsoft.com/office/drawing/2010/main" val="0"/>
              </a:ext>
            </a:extLst>
          </a:blip>
          <a:srcRect l="3818" t="29333" r="37151" b="55000"/>
          <a:stretch/>
        </p:blipFill>
        <p:spPr>
          <a:xfrm>
            <a:off x="6264755" y="4709023"/>
            <a:ext cx="5659019" cy="1074420"/>
          </a:xfrm>
          <a:prstGeom prst="rect">
            <a:avLst/>
          </a:prstGeom>
        </p:spPr>
      </p:pic>
      <p:pic>
        <p:nvPicPr>
          <p:cNvPr id="15" name="Picture 14">
            <a:hlinkClick r:id="rId7"/>
            <a:extLst>
              <a:ext uri="{FF2B5EF4-FFF2-40B4-BE49-F238E27FC236}">
                <a16:creationId xmlns:a16="http://schemas.microsoft.com/office/drawing/2014/main" id="{A0603741-5082-41D0-AF0F-1570DB746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7935" y="3656351"/>
            <a:ext cx="2463597" cy="2463597"/>
          </a:xfrm>
          <a:prstGeom prst="rect">
            <a:avLst/>
          </a:prstGeom>
        </p:spPr>
      </p:pic>
      <p:sp>
        <p:nvSpPr>
          <p:cNvPr id="3" name="TextBox 2">
            <a:extLst>
              <a:ext uri="{FF2B5EF4-FFF2-40B4-BE49-F238E27FC236}">
                <a16:creationId xmlns:a16="http://schemas.microsoft.com/office/drawing/2014/main" id="{1ECBE0FF-D2C1-40F6-9B66-40C09AAA0CA2}"/>
              </a:ext>
            </a:extLst>
          </p:cNvPr>
          <p:cNvSpPr txBox="1"/>
          <p:nvPr/>
        </p:nvSpPr>
        <p:spPr>
          <a:xfrm>
            <a:off x="4770908" y="2628900"/>
            <a:ext cx="2987693" cy="707886"/>
          </a:xfrm>
          <a:prstGeom prst="rect">
            <a:avLst/>
          </a:prstGeom>
          <a:noFill/>
        </p:spPr>
        <p:txBody>
          <a:bodyPr wrap="square" rtlCol="0">
            <a:spAutoFit/>
          </a:bodyPr>
          <a:lstStyle/>
          <a:p>
            <a:pPr algn="ctr"/>
            <a:r>
              <a:rPr lang="en-US" sz="2000" b="1" dirty="0"/>
              <a:t>Then scroll down a bit for the whole infographic</a:t>
            </a:r>
            <a:r>
              <a:rPr lang="en-US" dirty="0"/>
              <a:t>!</a:t>
            </a:r>
          </a:p>
        </p:txBody>
      </p:sp>
      <p:sp>
        <p:nvSpPr>
          <p:cNvPr id="8" name="TextBox 7">
            <a:extLst>
              <a:ext uri="{FF2B5EF4-FFF2-40B4-BE49-F238E27FC236}">
                <a16:creationId xmlns:a16="http://schemas.microsoft.com/office/drawing/2014/main" id="{515C1966-3C56-48AA-8EC9-3B580A7AF684}"/>
              </a:ext>
            </a:extLst>
          </p:cNvPr>
          <p:cNvSpPr txBox="1"/>
          <p:nvPr/>
        </p:nvSpPr>
        <p:spPr>
          <a:xfrm>
            <a:off x="3603839" y="5852934"/>
            <a:ext cx="2987693" cy="707886"/>
          </a:xfrm>
          <a:prstGeom prst="rect">
            <a:avLst/>
          </a:prstGeom>
          <a:noFill/>
        </p:spPr>
        <p:txBody>
          <a:bodyPr wrap="square" rtlCol="0">
            <a:spAutoFit/>
          </a:bodyPr>
          <a:lstStyle/>
          <a:p>
            <a:pPr algn="ctr"/>
            <a:r>
              <a:rPr lang="en-US" sz="2000" b="1" dirty="0"/>
              <a:t>Then scroll down a bit for the whole infographic</a:t>
            </a:r>
            <a:r>
              <a:rPr lang="en-US" dirty="0"/>
              <a:t>!</a:t>
            </a:r>
          </a:p>
        </p:txBody>
      </p:sp>
    </p:spTree>
    <p:extLst>
      <p:ext uri="{BB962C8B-B14F-4D97-AF65-F5344CB8AC3E}">
        <p14:creationId xmlns:p14="http://schemas.microsoft.com/office/powerpoint/2010/main" val="311045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6E3C78-6B61-459E-A63B-0D97348AD8EE}"/>
              </a:ext>
            </a:extLst>
          </p:cNvPr>
          <p:cNvSpPr txBox="1"/>
          <p:nvPr/>
        </p:nvSpPr>
        <p:spPr>
          <a:xfrm>
            <a:off x="0" y="249976"/>
            <a:ext cx="12192000" cy="6059351"/>
          </a:xfrm>
          <a:prstGeom prst="rect">
            <a:avLst/>
          </a:prstGeom>
          <a:noFill/>
        </p:spPr>
        <p:txBody>
          <a:bodyPr wrap="square" rtlCol="0">
            <a:spAutoFit/>
          </a:bodyPr>
          <a:lstStyle/>
          <a:p>
            <a:pPr algn="ctr"/>
            <a:r>
              <a:rPr lang="en-US" sz="4000"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WRITTEN COMPONENT </a:t>
            </a:r>
            <a:r>
              <a:rPr lang="en-US" sz="2800" dirty="0">
                <a:solidFill>
                  <a:srgbClr val="00B0F0"/>
                </a:solidFill>
                <a:latin typeface="Aharoni" panose="02010803020104030203" pitchFamily="2" charset="-79"/>
                <a:cs typeface="Aharoni" panose="02010803020104030203" pitchFamily="2" charset="-79"/>
              </a:rPr>
              <a:t>(about ¾ to 1 page, double spaced)</a:t>
            </a:r>
          </a:p>
          <a:p>
            <a:pPr>
              <a:lnSpc>
                <a:spcPct val="150000"/>
              </a:lnSpc>
            </a:pPr>
            <a:r>
              <a:rPr lang="en-US" sz="2600" b="1" dirty="0">
                <a:solidFill>
                  <a:srgbClr val="0070C0"/>
                </a:solidFill>
                <a:latin typeface="Aharoni" panose="02010803020104030203" pitchFamily="2" charset="-79"/>
                <a:cs typeface="Aharoni" panose="02010803020104030203" pitchFamily="2" charset="-79"/>
              </a:rPr>
              <a:t>This must by TYPED.  Explain in full sentences and in paragraph form how the combination of visual elements (images, colors, background, lay out, font) and text in your infographic work to:</a:t>
            </a:r>
          </a:p>
          <a:p>
            <a:pPr marL="738188" indent="-273050">
              <a:lnSpc>
                <a:spcPct val="150000"/>
              </a:lnSpc>
              <a:buFont typeface="Arial" panose="020B0604020202020204" pitchFamily="34" charset="0"/>
              <a:buChar char="•"/>
            </a:pPr>
            <a:r>
              <a:rPr lang="en-US" sz="2600" b="1" dirty="0">
                <a:solidFill>
                  <a:srgbClr val="0070C0"/>
                </a:solidFill>
                <a:latin typeface="Aharoni" panose="02010803020104030203" pitchFamily="2" charset="-79"/>
                <a:cs typeface="Aharoni" panose="02010803020104030203" pitchFamily="2" charset="-79"/>
              </a:rPr>
              <a:t>Put forth criteria elements crucial to college selection</a:t>
            </a:r>
          </a:p>
          <a:p>
            <a:pPr marL="738188" indent="-273050">
              <a:lnSpc>
                <a:spcPct val="150000"/>
              </a:lnSpc>
              <a:buFont typeface="Arial" panose="020B0604020202020204" pitchFamily="34" charset="0"/>
              <a:buChar char="•"/>
            </a:pPr>
            <a:r>
              <a:rPr lang="en-US" sz="2600" b="1" dirty="0">
                <a:solidFill>
                  <a:srgbClr val="0070C0"/>
                </a:solidFill>
                <a:latin typeface="Aharoni" panose="02010803020104030203" pitchFamily="2" charset="-79"/>
                <a:cs typeface="Aharoni" panose="02010803020104030203" pitchFamily="2" charset="-79"/>
              </a:rPr>
              <a:t>Reveal your purpose in comparing/contrasting </a:t>
            </a:r>
          </a:p>
          <a:p>
            <a:pPr marL="738188" indent="-273050">
              <a:lnSpc>
                <a:spcPct val="150000"/>
              </a:lnSpc>
              <a:buFont typeface="Arial" panose="020B0604020202020204" pitchFamily="34" charset="0"/>
              <a:buChar char="•"/>
            </a:pPr>
            <a:r>
              <a:rPr lang="en-US" sz="2600" b="1" dirty="0">
                <a:solidFill>
                  <a:srgbClr val="0070C0"/>
                </a:solidFill>
                <a:latin typeface="Aharoni" panose="02010803020104030203" pitchFamily="2" charset="-79"/>
                <a:cs typeface="Aharoni" panose="02010803020104030203" pitchFamily="2" charset="-79"/>
              </a:rPr>
              <a:t>Cater to your audience (other high school juniors)</a:t>
            </a:r>
          </a:p>
          <a:p>
            <a:pPr marL="738188" indent="-273050">
              <a:lnSpc>
                <a:spcPct val="150000"/>
              </a:lnSpc>
              <a:buFont typeface="Arial" panose="020B0604020202020204" pitchFamily="34" charset="0"/>
              <a:buChar char="•"/>
            </a:pPr>
            <a:r>
              <a:rPr lang="en-US" sz="2600" b="1" dirty="0">
                <a:solidFill>
                  <a:srgbClr val="0070C0"/>
                </a:solidFill>
                <a:latin typeface="Aharoni" panose="02010803020104030203" pitchFamily="2" charset="-79"/>
                <a:cs typeface="Aharoni" panose="02010803020104030203" pitchFamily="2" charset="-79"/>
              </a:rPr>
              <a:t>THEN, explain why, after doing this infographic, which college you think might be a better fit for you.  If you’re still not sure, what specifically do you want to pay attention to when you visit each campus?</a:t>
            </a:r>
          </a:p>
        </p:txBody>
      </p:sp>
    </p:spTree>
    <p:extLst>
      <p:ext uri="{BB962C8B-B14F-4D97-AF65-F5344CB8AC3E}">
        <p14:creationId xmlns:p14="http://schemas.microsoft.com/office/powerpoint/2010/main" val="200466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2" y="225674"/>
            <a:ext cx="11429999" cy="6494085"/>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VISUAL CONSIDERATIONS</a:t>
            </a:r>
          </a:p>
          <a:p>
            <a:pPr algn="ctr"/>
            <a:r>
              <a:rPr lang="en-US" sz="3200" b="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As you start to design your infographic, give thought to the visual choices:</a:t>
            </a:r>
          </a:p>
          <a:p>
            <a:endParaRPr lang="en-US" sz="3200" b="1"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Background</a:t>
            </a: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Chart/pie graph/bar graph format</a:t>
            </a: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Images</a:t>
            </a: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Font</a:t>
            </a: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Color</a:t>
            </a:r>
          </a:p>
          <a:p>
            <a:pPr marL="865188" indent="-407988">
              <a:buFont typeface="Arial" panose="020B0604020202020204" pitchFamily="34" charset="0"/>
              <a:buChar char="•"/>
            </a:pPr>
            <a:r>
              <a:rPr lang="en-US" sz="3200" dirty="0">
                <a:solidFill>
                  <a:srgbClr val="0070C0"/>
                </a:solidFill>
                <a:latin typeface="Aharoni" panose="02010803020104030203" pitchFamily="2" charset="-79"/>
                <a:cs typeface="Aharoni" panose="02010803020104030203" pitchFamily="2" charset="-79"/>
              </a:rPr>
              <a:t>Lay-out</a:t>
            </a:r>
          </a:p>
          <a:p>
            <a:pPr algn="ctr"/>
            <a:r>
              <a:rPr lang="en-US" sz="3200" i="1" dirty="0">
                <a:solidFill>
                  <a:srgbClr val="0070C0"/>
                </a:solidFill>
                <a:latin typeface="Aharoni" panose="02010803020104030203" pitchFamily="2" charset="-79"/>
                <a:cs typeface="Aharoni" panose="02010803020104030203" pitchFamily="2" charset="-79"/>
              </a:rPr>
              <a:t>Be creative and visually engaging!</a:t>
            </a:r>
          </a:p>
          <a:p>
            <a:pPr algn="ctr"/>
            <a:endParaRPr lang="en-US" sz="3200" i="1" dirty="0">
              <a:solidFill>
                <a:srgbClr val="0070C0"/>
              </a:solidFill>
              <a:latin typeface="Aharoni" panose="02010803020104030203" pitchFamily="2" charset="-79"/>
              <a:cs typeface="Aharoni" panose="02010803020104030203" pitchFamily="2" charset="-79"/>
            </a:endParaRPr>
          </a:p>
          <a:p>
            <a:pPr algn="ctr"/>
            <a:r>
              <a:rPr lang="en-US" sz="3200" i="1" dirty="0">
                <a:solidFill>
                  <a:srgbClr val="0070C0"/>
                </a:solidFill>
                <a:latin typeface="Aharoni" panose="02010803020104030203" pitchFamily="2" charset="-79"/>
                <a:cs typeface="Aharoni" panose="02010803020104030203" pitchFamily="2" charset="-79"/>
              </a:rPr>
              <a:t>See samples on the next few slides.</a:t>
            </a:r>
          </a:p>
        </p:txBody>
      </p:sp>
    </p:spTree>
    <p:extLst>
      <p:ext uri="{BB962C8B-B14F-4D97-AF65-F5344CB8AC3E}">
        <p14:creationId xmlns:p14="http://schemas.microsoft.com/office/powerpoint/2010/main" val="381846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ople Love Tablets (Infographic) - Mozilla Firefox"/>
          <p:cNvPicPr>
            <a:picLocks noChangeAspect="1"/>
          </p:cNvPicPr>
          <p:nvPr/>
        </p:nvPicPr>
        <p:blipFill rotWithShape="1">
          <a:blip r:embed="rId2">
            <a:extLst>
              <a:ext uri="{28A0092B-C50C-407E-A947-70E740481C1C}">
                <a14:useLocalDpi xmlns:a14="http://schemas.microsoft.com/office/drawing/2010/main" val="0"/>
              </a:ext>
            </a:extLst>
          </a:blip>
          <a:srcRect l="29334" t="14524" r="29106" b="11905"/>
          <a:stretch/>
        </p:blipFill>
        <p:spPr>
          <a:xfrm>
            <a:off x="555172" y="-1"/>
            <a:ext cx="4490357" cy="5686559"/>
          </a:xfrm>
          <a:prstGeom prst="rect">
            <a:avLst/>
          </a:prstGeom>
        </p:spPr>
      </p:pic>
      <p:pic>
        <p:nvPicPr>
          <p:cNvPr id="3" name="Picture 2" descr="37 Federal Government Website Popular Pages Budget Debate Infographic ... - Mozilla Firefox"/>
          <p:cNvPicPr>
            <a:picLocks noChangeAspect="1"/>
          </p:cNvPicPr>
          <p:nvPr/>
        </p:nvPicPr>
        <p:blipFill rotWithShape="1">
          <a:blip r:embed="rId3">
            <a:extLst>
              <a:ext uri="{28A0092B-C50C-407E-A947-70E740481C1C}">
                <a14:useLocalDpi xmlns:a14="http://schemas.microsoft.com/office/drawing/2010/main" val="0"/>
              </a:ext>
            </a:extLst>
          </a:blip>
          <a:srcRect l="27460" t="16428" r="27403" b="12143"/>
          <a:stretch/>
        </p:blipFill>
        <p:spPr>
          <a:xfrm>
            <a:off x="6547757" y="0"/>
            <a:ext cx="5045529" cy="5711922"/>
          </a:xfrm>
          <a:prstGeom prst="rect">
            <a:avLst/>
          </a:prstGeom>
        </p:spPr>
      </p:pic>
      <p:sp>
        <p:nvSpPr>
          <p:cNvPr id="4" name="TextBox 3"/>
          <p:cNvSpPr txBox="1"/>
          <p:nvPr/>
        </p:nvSpPr>
        <p:spPr>
          <a:xfrm>
            <a:off x="424542" y="5711922"/>
            <a:ext cx="5176157" cy="1200329"/>
          </a:xfrm>
          <a:prstGeom prst="rect">
            <a:avLst/>
          </a:prstGeom>
          <a:noFill/>
        </p:spPr>
        <p:txBody>
          <a:bodyPr wrap="square" rtlCol="0">
            <a:spAutoFit/>
          </a:bodyPr>
          <a:lstStyle/>
          <a:p>
            <a:pPr algn="ctr"/>
            <a:r>
              <a:rPr lang="en-US" sz="2400" b="1" dirty="0">
                <a:solidFill>
                  <a:srgbClr val="0070C0"/>
                </a:solidFill>
                <a:latin typeface="Aharoni" panose="02010803020104030203" pitchFamily="2" charset="-79"/>
                <a:cs typeface="Aharoni" panose="02010803020104030203" pitchFamily="2" charset="-79"/>
              </a:rPr>
              <a:t>Clever!  An infographic on people and their tablets is shaped like an iPad!</a:t>
            </a:r>
          </a:p>
        </p:txBody>
      </p:sp>
      <p:sp>
        <p:nvSpPr>
          <p:cNvPr id="5" name="TextBox 4"/>
          <p:cNvSpPr txBox="1"/>
          <p:nvPr/>
        </p:nvSpPr>
        <p:spPr>
          <a:xfrm>
            <a:off x="6400799" y="5686558"/>
            <a:ext cx="5339443" cy="1107996"/>
          </a:xfrm>
          <a:prstGeom prst="rect">
            <a:avLst/>
          </a:prstGeom>
          <a:noFill/>
        </p:spPr>
        <p:txBody>
          <a:bodyPr wrap="square" rtlCol="0">
            <a:spAutoFit/>
          </a:bodyPr>
          <a:lstStyle/>
          <a:p>
            <a:pPr algn="ctr"/>
            <a:r>
              <a:rPr lang="en-US" sz="2200" b="1" dirty="0">
                <a:solidFill>
                  <a:srgbClr val="0070C0"/>
                </a:solidFill>
                <a:latin typeface="Aharoni" panose="02010803020104030203" pitchFamily="2" charset="-79"/>
                <a:cs typeface="Aharoni" panose="02010803020104030203" pitchFamily="2" charset="-79"/>
              </a:rPr>
              <a:t>Note that the pie chart is placed within the “Uncle Sam” hat to reflect the focus on </a:t>
            </a:r>
            <a:r>
              <a:rPr lang="en-US" sz="2200" b="1" u="sng"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America’s</a:t>
            </a:r>
            <a:r>
              <a:rPr lang="en-US" sz="2200" b="1" dirty="0">
                <a:solidFill>
                  <a:srgbClr val="0070C0"/>
                </a:solidFill>
                <a:latin typeface="Aharoni" panose="02010803020104030203" pitchFamily="2" charset="-79"/>
                <a:cs typeface="Aharoni" panose="02010803020104030203" pitchFamily="2" charset="-79"/>
              </a:rPr>
              <a:t> budget issues.</a:t>
            </a:r>
          </a:p>
        </p:txBody>
      </p:sp>
    </p:spTree>
    <p:extLst>
      <p:ext uri="{BB962C8B-B14F-4D97-AF65-F5344CB8AC3E}">
        <p14:creationId xmlns:p14="http://schemas.microsoft.com/office/powerpoint/2010/main" val="1056077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942</TotalTime>
  <Words>776</Words>
  <Application>Microsoft Office PowerPoint</Application>
  <PresentationFormat>Widescreen</PresentationFormat>
  <Paragraphs>105</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REMAR, COLLEEN</dc:creator>
  <cp:lastModifiedBy>REMAR, COLLEEN</cp:lastModifiedBy>
  <cp:revision>76</cp:revision>
  <dcterms:created xsi:type="dcterms:W3CDTF">2015-03-20T14:47:04Z</dcterms:created>
  <dcterms:modified xsi:type="dcterms:W3CDTF">2018-10-15T13:43:02Z</dcterms:modified>
</cp:coreProperties>
</file>